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15"/>
  </p:notesMasterIdLst>
  <p:sldIdLst>
    <p:sldId id="266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167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213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750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577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99595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229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813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284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680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1111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344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99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395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388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502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3432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2732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191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6213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394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9739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19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999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301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798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947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209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4432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945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2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647008-6D33-60E1-D3D0-3F3AA05C93AF}"/>
              </a:ext>
            </a:extLst>
          </p:cNvPr>
          <p:cNvSpPr txBox="1"/>
          <p:nvPr/>
        </p:nvSpPr>
        <p:spPr>
          <a:xfrm>
            <a:off x="2928134" y="556666"/>
            <a:ext cx="6737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8100" marR="0">
              <a:spcBef>
                <a:spcPts val="0"/>
              </a:spcBef>
              <a:spcAft>
                <a:spcPts val="0"/>
              </a:spcAft>
            </a:pP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IN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entiment Analysis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EB80B-DC6D-3C3E-9960-11A68EAC8EC3}"/>
              </a:ext>
            </a:extLst>
          </p:cNvPr>
          <p:cNvSpPr txBox="1"/>
          <p:nvPr/>
        </p:nvSpPr>
        <p:spPr>
          <a:xfrm>
            <a:off x="1733177" y="1248156"/>
            <a:ext cx="9702641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6200" marR="609600" indent="-114300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i="1" dirty="0">
                <a:solidFill>
                  <a:srgbClr val="0066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Summer Internship Report submitted in partial fulfilment of the requirements for the award of degree of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7E216-9ABC-2D33-C04D-62D6D9DD8495}"/>
              </a:ext>
            </a:extLst>
          </p:cNvPr>
          <p:cNvSpPr txBox="1"/>
          <p:nvPr/>
        </p:nvSpPr>
        <p:spPr>
          <a:xfrm>
            <a:off x="4052516" y="1980417"/>
            <a:ext cx="6096000" cy="12388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1F5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BACHELOR OF TECHNOLOGY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9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17365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2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17365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CSE (Artificial Intelligence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17365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machine learning)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CC314-9C60-BD47-E342-B984742BE6EA}"/>
              </a:ext>
            </a:extLst>
          </p:cNvPr>
          <p:cNvSpPr txBox="1"/>
          <p:nvPr/>
        </p:nvSpPr>
        <p:spPr>
          <a:xfrm>
            <a:off x="4052516" y="3131521"/>
            <a:ext cx="6096000" cy="11669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ts val="1720"/>
              </a:lnSpc>
              <a:spcBef>
                <a:spcPts val="0"/>
              </a:spcBef>
              <a:spcAft>
                <a:spcPts val="0"/>
              </a:spcAft>
            </a:pP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Submitted by: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ts val="120"/>
              </a:lnSpc>
              <a:spcBef>
                <a:spcPts val="0"/>
              </a:spcBef>
              <a:spcAft>
                <a:spcPts val="0"/>
              </a:spcAft>
            </a:pP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N" b="1" dirty="0">
                <a:latin typeface="Times New Roman"/>
                <a:ea typeface="Times New Roman" panose="02020603050405020304" pitchFamily="18" charset="0"/>
                <a:cs typeface="Times New Roman"/>
              </a:rPr>
              <a:t>B. KUMAR RAJ</a:t>
            </a:r>
            <a:endParaRPr lang="en-IN" b="1" dirty="0"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pPr marL="0" marR="0">
              <a:lnSpc>
                <a:spcPts val="140"/>
              </a:lnSpc>
              <a:spcBef>
                <a:spcPts val="0"/>
              </a:spcBef>
              <a:spcAft>
                <a:spcPts val="0"/>
              </a:spcAft>
            </a:pP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latin typeface="Times New Roman"/>
                <a:ea typeface="Times New Roman" panose="02020603050405020304" pitchFamily="18" charset="0"/>
                <a:cs typeface="Times New Roman"/>
              </a:rPr>
              <a:t>22MH1A42E4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831EF-8232-9FC8-20EF-4D722AE0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0292" y="4444955"/>
            <a:ext cx="3060448" cy="167793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058F2-A77C-7B04-274B-7522536FA92F}"/>
              </a:ext>
            </a:extLst>
          </p:cNvPr>
          <p:cNvSpPr txBox="1"/>
          <p:nvPr/>
        </p:nvSpPr>
        <p:spPr>
          <a:xfrm>
            <a:off x="3146136" y="6243322"/>
            <a:ext cx="778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CSE (Artificial Intelligence and machine learning)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5260D-9DDA-59BA-3FE9-C51774CCABFE}"/>
              </a:ext>
            </a:extLst>
          </p:cNvPr>
          <p:cNvSpPr txBox="1"/>
          <p:nvPr/>
        </p:nvSpPr>
        <p:spPr>
          <a:xfrm>
            <a:off x="3391097" y="6548423"/>
            <a:ext cx="7290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0" marR="0"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ADITYA COLLEGE OF ENGINEERING &amp; TECHNOOGY</a:t>
            </a:r>
            <a:endParaRPr lang="en-IN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550D0-8122-832F-B45F-D64C2782A040}"/>
              </a:ext>
            </a:extLst>
          </p:cNvPr>
          <p:cNvSpPr txBox="1"/>
          <p:nvPr/>
        </p:nvSpPr>
        <p:spPr>
          <a:xfrm>
            <a:off x="1733177" y="7042534"/>
            <a:ext cx="10908631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Approved by AICTE, Permanently affiliated to JNTUK &amp; Accredited by NAAC with ‘A’ Grade Recognized by UGC under the sections 2(f) and 12(B)of the UGC act 1956 Aditya Nagar, ADB Road –</a:t>
            </a:r>
            <a:r>
              <a:rPr lang="en-IN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Surampalem</a:t>
            </a:r>
            <a:r>
              <a:rPr lang="en-IN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533437, E.G. Dist., A.P.,</a:t>
            </a: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2022-2023</a:t>
            </a:r>
          </a:p>
        </p:txBody>
      </p:sp>
    </p:spTree>
    <p:extLst>
      <p:ext uri="{BB962C8B-B14F-4D97-AF65-F5344CB8AC3E}">
        <p14:creationId xmlns:p14="http://schemas.microsoft.com/office/powerpoint/2010/main" val="173381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5512356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Evaluation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8044" y="1625918"/>
            <a:ext cx="7600712" cy="6000393"/>
          </a:xfrm>
          <a:prstGeom prst="roundRect">
            <a:avLst>
              <a:gd name="adj" fmla="val 15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65664" y="1633538"/>
            <a:ext cx="7584638" cy="6325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86882" y="1773436"/>
            <a:ext cx="208335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018627" y="1773436"/>
            <a:ext cx="207954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1546562" y="1773436"/>
            <a:ext cx="208335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65664" y="2266117"/>
            <a:ext cx="7584638" cy="13381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486882" y="2406015"/>
            <a:ext cx="208335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018627" y="2406015"/>
            <a:ext cx="2079546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correctness of the model's predictions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546562" y="2406015"/>
            <a:ext cx="208335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87%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65664" y="3604260"/>
            <a:ext cx="7584638" cy="13381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486882" y="3744158"/>
            <a:ext cx="208335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018627" y="3744158"/>
            <a:ext cx="2079546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of true positives among all positive predictions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546562" y="3744158"/>
            <a:ext cx="208335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91%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65664" y="4942403"/>
            <a:ext cx="7584638" cy="16909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486882" y="5082302"/>
            <a:ext cx="208335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018627" y="5082302"/>
            <a:ext cx="2079546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Proportion of true positives among all actual positive instances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1546562" y="5082302"/>
            <a:ext cx="208335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84%</a:t>
            </a:r>
            <a:endParaRPr lang="en-US" sz="1700" dirty="0"/>
          </a:p>
        </p:txBody>
      </p:sp>
      <p:sp>
        <p:nvSpPr>
          <p:cNvPr id="21" name="Shape 18"/>
          <p:cNvSpPr/>
          <p:nvPr/>
        </p:nvSpPr>
        <p:spPr>
          <a:xfrm>
            <a:off x="6265664" y="6633329"/>
            <a:ext cx="7584638" cy="985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6486882" y="6773228"/>
            <a:ext cx="208335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9018627" y="6773228"/>
            <a:ext cx="207954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Harmonic mean of precision and recall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1546562" y="6773228"/>
            <a:ext cx="208335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88%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and 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703790"/>
            <a:ext cx="28494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Contextual Ambiguity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Addressing the nuanced interpretation of sentiment in different cultural and linguistic contexts.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Domain Adaptation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techniques to adapt the sentiment analysis model to specific industries or applications.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341501"/>
            <a:ext cx="2945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Multimodal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19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visual, audio, and other modalities to enhance sentiment analysis beyond text-only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919901" y="5341501"/>
            <a:ext cx="2928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Ethical Considerations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8319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the responsible use of sentiment analysis, respecting privacy and avoiding biases.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3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31A706-2873-4971-8BF0-CBBBD9ABD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39D056-257D-44E2-9374-900B94D4F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A17E9-FE3B-FA28-0F20-A29FC2B5D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58" y="3431569"/>
            <a:ext cx="6737524" cy="8181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dirty="0"/>
              <a:t>Completion certificate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6ABA5A-254D-31C2-7D4C-DB40E31E28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8401723" y="-2"/>
            <a:ext cx="6228678" cy="8229602"/>
          </a:xfrm>
        </p:spPr>
      </p:pic>
    </p:spTree>
    <p:extLst>
      <p:ext uri="{BB962C8B-B14F-4D97-AF65-F5344CB8AC3E}">
        <p14:creationId xmlns:p14="http://schemas.microsoft.com/office/powerpoint/2010/main" val="408033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95E6-BB66-7A1B-3357-D83EE98A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12" y="3053906"/>
            <a:ext cx="12437341" cy="1915412"/>
          </a:xfrm>
        </p:spPr>
        <p:txBody>
          <a:bodyPr>
            <a:normAutofit/>
          </a:bodyPr>
          <a:lstStyle/>
          <a:p>
            <a:r>
              <a:rPr lang="en-US" sz="8800" dirty="0"/>
              <a:t>Thank you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237458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80599" y="5298400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Identifying Sentiment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38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Accurately determine the emotional tone and attitude expressed in textual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70076" y="5298400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3390"/>
            <a:ext cx="3439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Contextual Understanding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038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 the nuanced meaning behind language by considering the context and subjectivity.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90509" y="5298400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3390"/>
            <a:ext cx="3025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Applications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sentiment analysis in dynamic, fast-paced environments to drive timely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Sentiment Analysis: Unraveling the Emotions Behind Text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power of sentiment analysis in understanding the emotional undercurrents embedded within text data. Dive into the process of extracting, classifying, and interpreting subjective information to unlock valuable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Curate a comprehensive dataset from online reviews, social media, forums, and other relevant textual 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Labeling 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a combination of human annotations and automated techniques to categorize the sentiment of each text sample.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Diversity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the dataset encompasses a wide range of topics, industries, and user demographics to enhance model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606504"/>
            <a:ext cx="6525220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0583" y="1623417"/>
            <a:ext cx="30480" cy="5999559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802695" y="2102763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338471" y="187071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519684" y="1953101"/>
            <a:ext cx="13227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795260" y="1843207"/>
            <a:ext cx="283380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Sentiment Distribution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795260" y="2318742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the overall sentiment balance within the dataset, identifying the prevalence of positive, negative, and neutral sentiments.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2695" y="4293156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338471" y="4061103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486823" y="4143494"/>
            <a:ext cx="197882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795260" y="403359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Linguistic Patterns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795260" y="4509135"/>
            <a:ext cx="606552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common phrases, keywords, and language structures that correlate with specific sentiment polarities.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2695" y="6131719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338471" y="5899666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484322" y="5982057"/>
            <a:ext cx="203002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795260" y="5872163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Contextual Insights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795260" y="6347698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relationships between sentiment, user demographics, and topic domains to gain a deeper understanding of the data.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8397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noise, handle misspellings, and standardize the input text to prepare it for further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490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Tokenization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8397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 down the text into individual words or phrases to enable feature extraction and model training.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Stop Word Removal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7747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 common, uninformative words that do not contribute to sentiment detection.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9199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Lemmatization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47747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words to their base forms to improve the model's understanding of linguistic variations.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648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1630085"/>
            <a:ext cx="552212" cy="5522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9473" y="240315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Lexical Features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59473" y="2880717"/>
            <a:ext cx="3633311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word-level attributes, such as sentiment scores, part-of-speech tags, and word embeddings.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016" y="1630085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016" y="240315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Syntactic Features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016" y="2880717"/>
            <a:ext cx="3633311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sentence structure, grammar, and the relationships between words to capture contextual nuances.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56810"/>
            <a:ext cx="552212" cy="5522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9473" y="5729883"/>
            <a:ext cx="313265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Emotion-Based Features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59473" y="6207443"/>
            <a:ext cx="3633311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emotion-specific dictionaries and models to quantify the emotional intensity within the text.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016" y="4956810"/>
            <a:ext cx="552212" cy="5522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016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Statistical Features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016" y="6207443"/>
            <a:ext cx="3633311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descriptive statistics, such as word counts, sentiment polarity scores, and readability metrics.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5575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Selection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and interpretable model for binary sentiment classification tasks.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3286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 Vector Machines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and versatile algorithm that can handle complex, high-dimensional feature spaces.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Neural Networks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deep learning models that can capture intricate patterns in text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65609" y="2247781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Partitioning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the dataset into training, validation, and test sets to ensure unbiased model evaluation.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31915" y="4144447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31264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model parameters, such as learning rate, regularization, and architecture, to improve performance.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29176" y="6041112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Convergence Criteria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training and validation metrics to determine when the model has reached optimal performance.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924</TotalTime>
  <Words>720</Words>
  <Application>Microsoft Office PowerPoint</Application>
  <PresentationFormat>Custom</PresentationFormat>
  <Paragraphs>118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Inter</vt:lpstr>
      <vt:lpstr>Inter Bold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Completion certificate</vt:lpstr>
      <vt:lpstr>Thank you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chandana Bogireddy</cp:lastModifiedBy>
  <cp:revision>7</cp:revision>
  <dcterms:created xsi:type="dcterms:W3CDTF">2024-12-01T06:50:20Z</dcterms:created>
  <dcterms:modified xsi:type="dcterms:W3CDTF">2024-12-06T14:47:52Z</dcterms:modified>
</cp:coreProperties>
</file>